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400800" cy="8686800"/>
  <p:defaultTextStyle>
    <a:defPPr>
      <a:defRPr lang="en-GB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C"/>
    <a:srgbClr val="004047"/>
    <a:srgbClr val="E60000"/>
    <a:srgbClr val="333333"/>
    <a:srgbClr val="F8F8F8"/>
    <a:srgbClr val="66FF66"/>
    <a:srgbClr val="FF99CC"/>
    <a:srgbClr val="FF99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-1452" y="-102"/>
      </p:cViewPr>
      <p:guideLst>
        <p:guide orient="horz" pos="2736"/>
        <p:guide pos="20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19" tIns="43160" rIns="86319" bIns="43160" numCol="1" anchor="t" anchorCtr="0" compatLnSpc="1">
            <a:prstTxWarp prst="textNoShape">
              <a:avLst/>
            </a:prstTxWarp>
          </a:bodyPr>
          <a:lstStyle>
            <a:lvl1pPr algn="l">
              <a:defRPr sz="11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25850" y="0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19" tIns="43160" rIns="86319" bIns="43160" numCol="1" anchor="t" anchorCtr="0" compatLnSpc="1">
            <a:prstTxWarp prst="textNoShape">
              <a:avLst/>
            </a:prstTxWarp>
          </a:bodyPr>
          <a:lstStyle>
            <a:lvl1pPr>
              <a:defRPr sz="11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19" tIns="43160" rIns="86319" bIns="43160" numCol="1" anchor="b" anchorCtr="0" compatLnSpc="1">
            <a:prstTxWarp prst="textNoShape">
              <a:avLst/>
            </a:prstTxWarp>
          </a:bodyPr>
          <a:lstStyle>
            <a:lvl1pPr algn="l">
              <a:defRPr sz="11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25850" y="8250238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19" tIns="43160" rIns="86319" bIns="43160" numCol="1" anchor="b" anchorCtr="0" compatLnSpc="1">
            <a:prstTxWarp prst="textNoShape">
              <a:avLst/>
            </a:prstTxWarp>
          </a:bodyPr>
          <a:lstStyle>
            <a:lvl1pPr>
              <a:defRPr sz="1100" smtClean="0"/>
            </a:lvl1pPr>
          </a:lstStyle>
          <a:p>
            <a:pPr>
              <a:defRPr/>
            </a:pPr>
            <a:fld id="{2AF89B2B-B73A-482F-A88A-4E1A8539B87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0918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850" y="0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2DD0D-72FB-4A18-A68B-65B89DD4F7C9}" type="datetimeFigureOut">
              <a:rPr lang="en-GB" smtClean="0"/>
              <a:t>18/01/2016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50875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9763" y="4125913"/>
            <a:ext cx="5121275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50238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850" y="8250238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3CFAE-17E6-424D-B9C0-4DA301E40D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68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r">
              <a:defRPr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057400" y="3886200"/>
            <a:ext cx="6400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107504" y="5949280"/>
            <a:ext cx="8928992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820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FFDC3-918D-4FC8-AA92-67661E7FA4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783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80E4-66C0-475C-85CE-5F5B173F4C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6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A2194-ECEC-497B-AFF5-13B8E0A1920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9171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866133"/>
            <a:ext cx="6419056" cy="6906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601504"/>
            <a:ext cx="8229600" cy="4525200"/>
          </a:xfrm>
        </p:spPr>
        <p:txBody>
          <a:bodyPr/>
          <a:lstStyle>
            <a:lvl1pPr algn="l">
              <a:defRPr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200" y="6165304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latin typeface="+mj-lt"/>
              </a:rPr>
              <a:t>KSF meeting</a:t>
            </a:r>
          </a:p>
          <a:p>
            <a:pPr algn="l"/>
            <a:r>
              <a:rPr lang="en-US" sz="1400" dirty="0" smtClean="0">
                <a:latin typeface="+mj-lt"/>
              </a:rPr>
              <a:t>Brussels,</a:t>
            </a:r>
            <a:r>
              <a:rPr lang="en-US" sz="1400" baseline="0" dirty="0" smtClean="0">
                <a:latin typeface="+mj-lt"/>
              </a:rPr>
              <a:t> 19/01/2016</a:t>
            </a:r>
            <a:endParaRPr lang="en-GB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464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11760" y="770935"/>
            <a:ext cx="6275040" cy="922337"/>
          </a:xfrm>
        </p:spPr>
        <p:txBody>
          <a:bodyPr/>
          <a:lstStyle>
            <a:lvl1pPr>
              <a:lnSpc>
                <a:spcPct val="75000"/>
              </a:lnSpc>
              <a:defRPr sz="4600">
                <a:latin typeface="IrisUPC" panose="020B0604020202020204" pitchFamily="34" charset="-34"/>
                <a:cs typeface="IrisUPC" panose="020B0604020202020204" pitchFamily="34" charset="-34"/>
              </a:defRPr>
            </a:lvl1pPr>
          </a:lstStyle>
          <a:p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lo stile del </a:t>
            </a:r>
            <a:r>
              <a:rPr lang="en-GB" noProof="0" dirty="0" err="1" smtClean="0"/>
              <a:t>titolo</a:t>
            </a:r>
            <a:endParaRPr lang="en-GB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>
            <a:lvl1pPr marL="531813" indent="-531813">
              <a:lnSpc>
                <a:spcPct val="70000"/>
              </a:lnSpc>
              <a:spcBef>
                <a:spcPts val="0"/>
              </a:spcBef>
              <a:defRPr sz="4200">
                <a:latin typeface="IrisUPC" panose="020B0604020202020204" pitchFamily="34" charset="-34"/>
                <a:cs typeface="IrisUPC" panose="020B0604020202020204" pitchFamily="34" charset="-34"/>
              </a:defRPr>
            </a:lvl1pPr>
            <a:lvl2pPr marL="900113" indent="-368300">
              <a:lnSpc>
                <a:spcPct val="70000"/>
              </a:lnSpc>
              <a:spcBef>
                <a:spcPts val="0"/>
              </a:spcBef>
              <a:defRPr sz="4000">
                <a:latin typeface="IrisUPC" panose="020B0604020202020204" pitchFamily="34" charset="-34"/>
                <a:cs typeface="IrisUPC" panose="020B0604020202020204" pitchFamily="34" charset="-34"/>
              </a:defRPr>
            </a:lvl2pPr>
            <a:lvl3pPr marL="1255713" indent="-341313">
              <a:lnSpc>
                <a:spcPct val="70000"/>
              </a:lnSpc>
              <a:spcBef>
                <a:spcPts val="0"/>
              </a:spcBef>
              <a:defRPr sz="3600">
                <a:latin typeface="IrisUPC" panose="020B0604020202020204" pitchFamily="34" charset="-34"/>
                <a:cs typeface="IrisUPC" panose="020B0604020202020204" pitchFamily="34" charset="-34"/>
              </a:defRPr>
            </a:lvl3pPr>
            <a:lvl4pPr>
              <a:lnSpc>
                <a:spcPct val="70000"/>
              </a:lnSpc>
              <a:spcBef>
                <a:spcPts val="0"/>
              </a:spcBef>
              <a:defRPr sz="3200">
                <a:latin typeface="IrisUPC" panose="020B0604020202020204" pitchFamily="34" charset="-34"/>
                <a:cs typeface="IrisUPC" panose="020B0604020202020204" pitchFamily="34" charset="-34"/>
              </a:defRPr>
            </a:lvl4pPr>
            <a:lvl5pPr>
              <a:lnSpc>
                <a:spcPct val="70000"/>
              </a:lnSpc>
              <a:spcBef>
                <a:spcPts val="0"/>
              </a:spcBef>
              <a:defRPr sz="2800">
                <a:latin typeface="IrisUPC" panose="020B0604020202020204" pitchFamily="34" charset="-34"/>
                <a:cs typeface="IrisUPC" panose="020B0604020202020204" pitchFamily="34" charset="-34"/>
              </a:defRPr>
            </a:lvl5pPr>
          </a:lstStyle>
          <a:p>
            <a:pPr lvl="0"/>
            <a:r>
              <a:rPr lang="en-GB" noProof="0" dirty="0" smtClean="0"/>
              <a:t>Fare </a:t>
            </a:r>
            <a:r>
              <a:rPr lang="en-GB" noProof="0" dirty="0" err="1" smtClean="0"/>
              <a:t>clic</a:t>
            </a:r>
            <a:r>
              <a:rPr lang="en-GB" noProof="0" dirty="0" smtClean="0"/>
              <a:t> per </a:t>
            </a:r>
            <a:r>
              <a:rPr lang="en-GB" noProof="0" dirty="0" err="1" smtClean="0"/>
              <a:t>modificare</a:t>
            </a:r>
            <a:r>
              <a:rPr lang="en-GB" noProof="0" dirty="0" smtClean="0"/>
              <a:t> </a:t>
            </a:r>
            <a:r>
              <a:rPr lang="en-GB" noProof="0" dirty="0" err="1" smtClean="0"/>
              <a:t>stili</a:t>
            </a:r>
            <a:r>
              <a:rPr lang="en-GB" noProof="0" dirty="0" smtClean="0"/>
              <a:t> del </a:t>
            </a:r>
            <a:r>
              <a:rPr lang="en-GB" noProof="0" dirty="0" err="1" smtClean="0"/>
              <a:t>testo</a:t>
            </a:r>
            <a:r>
              <a:rPr lang="en-GB" noProof="0" dirty="0" smtClean="0"/>
              <a:t> </a:t>
            </a:r>
            <a:r>
              <a:rPr lang="en-GB" noProof="0" dirty="0" err="1" smtClean="0"/>
              <a:t>dello</a:t>
            </a:r>
            <a:r>
              <a:rPr lang="en-GB" noProof="0" dirty="0" smtClean="0"/>
              <a:t> schema</a:t>
            </a:r>
          </a:p>
          <a:p>
            <a:pPr lvl="1"/>
            <a:r>
              <a:rPr lang="en-GB" noProof="0" dirty="0" err="1" smtClean="0"/>
              <a:t>Secondo</a:t>
            </a:r>
            <a:r>
              <a:rPr lang="en-GB" noProof="0" dirty="0" smtClean="0"/>
              <a:t>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Terzo</a:t>
            </a:r>
            <a:r>
              <a:rPr lang="en-GB" noProof="0" dirty="0" smtClean="0"/>
              <a:t>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3"/>
            <a:r>
              <a:rPr lang="en-GB" noProof="0" dirty="0" smtClean="0"/>
              <a:t>Quarto </a:t>
            </a:r>
            <a:r>
              <a:rPr lang="en-GB" noProof="0" dirty="0" err="1" smtClean="0"/>
              <a:t>livello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Quinto</a:t>
            </a:r>
            <a:r>
              <a:rPr lang="en-GB" noProof="0" dirty="0" smtClean="0"/>
              <a:t> </a:t>
            </a:r>
            <a:r>
              <a:rPr lang="en-GB" noProof="0" dirty="0" err="1" smtClean="0"/>
              <a:t>livello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554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DFEC7-A574-4D5C-89E7-26E3220205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387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F2891-2899-4E8F-802C-27440DAF2A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612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0E9B7-4E97-47CA-8EB7-F1EDE8B8CBC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786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FF0D5-CBFD-4FA3-B6A1-ED716F22A50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9991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A11B8-C41D-4E68-90D6-400AE825EE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9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47361-A057-444F-BED5-CD78CDB80D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214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7744" y="866133"/>
            <a:ext cx="6419056" cy="69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noProof="0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 noProof="0" dirty="0" smtClean="0"/>
              <a:t>Click to edit Master text styles</a:t>
            </a:r>
          </a:p>
          <a:p>
            <a:pPr lvl="1"/>
            <a:r>
              <a:rPr lang="en-GB" altLang="en-US" noProof="0" dirty="0" smtClean="0"/>
              <a:t>Second level</a:t>
            </a:r>
          </a:p>
          <a:p>
            <a:pPr lvl="2"/>
            <a:r>
              <a:rPr lang="en-GB" altLang="en-US" noProof="0" dirty="0" smtClean="0"/>
              <a:t>Third level</a:t>
            </a:r>
          </a:p>
          <a:p>
            <a:pPr lvl="3"/>
            <a:r>
              <a:rPr lang="en-GB" altLang="en-US" noProof="0" dirty="0" smtClean="0"/>
              <a:t>Fourth level</a:t>
            </a:r>
          </a:p>
          <a:p>
            <a:pPr lvl="4"/>
            <a:r>
              <a:rPr lang="en-GB" altLang="en-US" noProof="0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77" y="188640"/>
            <a:ext cx="3910475" cy="648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57200" y="6165304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latin typeface="+mj-lt"/>
              </a:rPr>
              <a:t>KSF meeting</a:t>
            </a:r>
          </a:p>
          <a:p>
            <a:pPr algn="l"/>
            <a:r>
              <a:rPr lang="en-US" sz="1400" dirty="0" smtClean="0">
                <a:latin typeface="+mj-lt"/>
              </a:rPr>
              <a:t>Brussels,</a:t>
            </a:r>
            <a:r>
              <a:rPr lang="en-US" sz="1400" baseline="0" dirty="0" smtClean="0">
                <a:latin typeface="+mj-lt"/>
              </a:rPr>
              <a:t> 19/01/2016</a:t>
            </a:r>
            <a:endParaRPr lang="en-GB" sz="14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965" y="6246914"/>
            <a:ext cx="529835" cy="360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236296" y="6165304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+mj-lt"/>
              </a:rPr>
              <a:t>653640</a:t>
            </a:r>
          </a:p>
          <a:p>
            <a:pPr algn="r"/>
            <a:r>
              <a:rPr lang="en-US" sz="1400" dirty="0" smtClean="0">
                <a:latin typeface="+mj-lt"/>
              </a:rPr>
              <a:t>GuiDanCe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u="none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u="sng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-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kolaos.kontinakis@eurocities.e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nikolaos.kontinakis@eurocities.e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dirty="0" smtClean="0"/>
              <a:t>Green Digital Charter &amp; GuiDanCe update and opportunities</a:t>
            </a:r>
            <a:endParaRPr lang="en-GB" altLang="en-US" dirty="0" smtClean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altLang="en-US" dirty="0" smtClean="0"/>
              <a:t>Nikolaos Kontinakis</a:t>
            </a:r>
          </a:p>
          <a:p>
            <a:r>
              <a:rPr lang="en-GB" altLang="en-US" dirty="0" smtClean="0"/>
              <a:t>Project coordinator</a:t>
            </a:r>
          </a:p>
          <a:p>
            <a:r>
              <a:rPr lang="en-GB" altLang="en-US" dirty="0" smtClean="0">
                <a:hlinkClick r:id="rId2"/>
              </a:rPr>
              <a:t>nikolaos.kontinakis@eurocities.eu</a:t>
            </a:r>
            <a:endParaRPr lang="en-GB" altLang="en-US" dirty="0" smtClean="0"/>
          </a:p>
          <a:p>
            <a:endParaRPr lang="en-GB" altLang="en-US" dirty="0" smtClean="0"/>
          </a:p>
          <a:p>
            <a:r>
              <a:rPr lang="en-GB" altLang="en-US" dirty="0" smtClean="0"/>
              <a:t>Brussels, 19 January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49+1 signatories!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182" y="1556792"/>
            <a:ext cx="5429250" cy="4524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1520" y="4653136"/>
            <a:ext cx="2592288" cy="115212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Trebuchet MS" pitchFamily="34" charset="0"/>
              <a:buChar char="-"/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en-GB" altLang="en-US" sz="2400" i="1" kern="0" dirty="0" smtClean="0"/>
              <a:t>Representing more than </a:t>
            </a:r>
            <a:r>
              <a:rPr lang="en-GB" altLang="en-US" sz="2400" i="1" kern="0" dirty="0" smtClean="0">
                <a:solidFill>
                  <a:srgbClr val="00808C"/>
                </a:solidFill>
              </a:rPr>
              <a:t>26</a:t>
            </a:r>
            <a:r>
              <a:rPr lang="en-GB" altLang="en-US" sz="2400" i="1" kern="0" dirty="0" smtClean="0"/>
              <a:t> million citizens</a:t>
            </a:r>
            <a:endParaRPr lang="en-GB" altLang="en-US" sz="2400" i="1" kern="0" dirty="0"/>
          </a:p>
        </p:txBody>
      </p:sp>
    </p:spTree>
    <p:extLst>
      <p:ext uri="{BB962C8B-B14F-4D97-AF65-F5344CB8AC3E}">
        <p14:creationId xmlns:p14="http://schemas.microsoft.com/office/powerpoint/2010/main" val="31414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Updated GDC text (…GDC 2.0)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Updated content &amp; references</a:t>
            </a:r>
          </a:p>
          <a:p>
            <a:r>
              <a:rPr lang="en-GB" dirty="0"/>
              <a:t>More </a:t>
            </a:r>
            <a:r>
              <a:rPr lang="en-GB" dirty="0" smtClean="0"/>
              <a:t>focus </a:t>
            </a:r>
            <a:r>
              <a:rPr lang="en-GB" dirty="0"/>
              <a:t>on </a:t>
            </a:r>
            <a:r>
              <a:rPr lang="en-GB" dirty="0" smtClean="0"/>
              <a:t>citizens</a:t>
            </a:r>
          </a:p>
          <a:p>
            <a:r>
              <a:rPr lang="en-US" dirty="0" smtClean="0"/>
              <a:t>Better focus on things that matter (e.g. urban platforms, standards, data, etc.)</a:t>
            </a:r>
            <a:endParaRPr lang="en-GB" dirty="0"/>
          </a:p>
          <a:p>
            <a:r>
              <a:rPr lang="en-GB" dirty="0"/>
              <a:t>Compatibility </a:t>
            </a:r>
            <a:r>
              <a:rPr lang="en-GB" dirty="0" smtClean="0"/>
              <a:t>of commitments between </a:t>
            </a:r>
            <a:r>
              <a:rPr lang="en-GB" dirty="0"/>
              <a:t>“GDC 1.0” &amp; “GDC 2.0”</a:t>
            </a:r>
          </a:p>
          <a:p>
            <a:r>
              <a:rPr lang="en-GB" dirty="0" smtClean="0"/>
              <a:t>Shorter text</a:t>
            </a:r>
          </a:p>
          <a:p>
            <a:r>
              <a:rPr lang="en-GB" dirty="0" smtClean="0"/>
              <a:t>Easier language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70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important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8C"/>
                </a:solidFill>
              </a:rPr>
              <a:t>April 2016 </a:t>
            </a:r>
            <a:r>
              <a:rPr lang="en-US" dirty="0" smtClean="0"/>
              <a:t>(during the EEF in Utrecht)</a:t>
            </a:r>
          </a:p>
          <a:p>
            <a:pPr lvl="1"/>
            <a:r>
              <a:rPr lang="en-US" dirty="0" smtClean="0"/>
              <a:t>Presentation of the new text</a:t>
            </a:r>
          </a:p>
          <a:p>
            <a:pPr lvl="1"/>
            <a:r>
              <a:rPr lang="en-US" dirty="0" smtClean="0"/>
              <a:t>Utrecht becomes the 50</a:t>
            </a:r>
            <a:r>
              <a:rPr lang="en-US" baseline="30000" dirty="0" smtClean="0"/>
              <a:t>th</a:t>
            </a:r>
            <a:r>
              <a:rPr lang="en-US" dirty="0" smtClean="0"/>
              <a:t> signatory</a:t>
            </a:r>
          </a:p>
          <a:p>
            <a:r>
              <a:rPr lang="en-US" dirty="0" smtClean="0">
                <a:solidFill>
                  <a:srgbClr val="00808C"/>
                </a:solidFill>
              </a:rPr>
              <a:t>April 2016 </a:t>
            </a:r>
            <a:r>
              <a:rPr lang="en-US" dirty="0" smtClean="0"/>
              <a:t>(during the KSF in Rennes)</a:t>
            </a:r>
          </a:p>
          <a:p>
            <a:pPr lvl="1"/>
            <a:r>
              <a:rPr lang="en-US" dirty="0" smtClean="0"/>
              <a:t>Rennes </a:t>
            </a:r>
            <a:r>
              <a:rPr lang="en-GB" dirty="0" smtClean="0"/>
              <a:t>organises</a:t>
            </a:r>
            <a:r>
              <a:rPr lang="en-US" dirty="0" smtClean="0"/>
              <a:t> a GDC ceremony</a:t>
            </a:r>
          </a:p>
          <a:p>
            <a:pPr lvl="1"/>
            <a:r>
              <a:rPr lang="en-US" dirty="0" smtClean="0"/>
              <a:t>Invitation to all 2015-2016 signatories (?)</a:t>
            </a:r>
          </a:p>
          <a:p>
            <a:r>
              <a:rPr lang="en-US" dirty="0" smtClean="0">
                <a:solidFill>
                  <a:srgbClr val="00808C"/>
                </a:solidFill>
              </a:rPr>
              <a:t>May 2016 </a:t>
            </a:r>
            <a:r>
              <a:rPr lang="en-US" dirty="0" smtClean="0"/>
              <a:t>(during the EIP SCC GA in Eindhoven)</a:t>
            </a:r>
          </a:p>
          <a:p>
            <a:pPr lvl="1"/>
            <a:r>
              <a:rPr lang="en-US" dirty="0" smtClean="0"/>
              <a:t>Parallel event/workshop/training (?)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211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Publications &amp; promotion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Feb-Mar</a:t>
            </a:r>
          </a:p>
          <a:p>
            <a:pPr lvl="1"/>
            <a:r>
              <a:rPr lang="en-US" dirty="0" smtClean="0"/>
              <a:t>Updated GDC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collection of case studies</a:t>
            </a:r>
          </a:p>
          <a:p>
            <a:pPr lvl="1"/>
            <a:r>
              <a:rPr lang="en-US" dirty="0" smtClean="0"/>
              <a:t>GDC monitoring implementation report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version of the “Green Digital Landscape”</a:t>
            </a:r>
          </a:p>
          <a:p>
            <a:r>
              <a:rPr lang="en-US" dirty="0" smtClean="0"/>
              <a:t>Apr-…</a:t>
            </a:r>
          </a:p>
          <a:p>
            <a:pPr lvl="1"/>
            <a:r>
              <a:rPr lang="en-US" dirty="0" smtClean="0"/>
              <a:t>Videos</a:t>
            </a:r>
          </a:p>
          <a:p>
            <a:pPr lvl="1"/>
            <a:r>
              <a:rPr lang="en-US" dirty="0" smtClean="0"/>
              <a:t>Awards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439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Webinars</a:t>
            </a:r>
          </a:p>
          <a:p>
            <a:pPr lvl="1"/>
            <a:r>
              <a:rPr lang="en-US" dirty="0" smtClean="0"/>
              <a:t>24/02: Digital strategies</a:t>
            </a:r>
          </a:p>
          <a:p>
            <a:pPr lvl="1"/>
            <a:r>
              <a:rPr lang="en-US" dirty="0" smtClean="0"/>
              <a:t>16/03: Urban platforms</a:t>
            </a:r>
          </a:p>
          <a:p>
            <a:pPr lvl="1"/>
            <a:r>
              <a:rPr lang="en-US" dirty="0" smtClean="0"/>
              <a:t>13/04: Standards</a:t>
            </a:r>
          </a:p>
          <a:p>
            <a:pPr lvl="1"/>
            <a:r>
              <a:rPr lang="en-US" dirty="0" smtClean="0"/>
              <a:t>+3 more until summer! Themes?</a:t>
            </a:r>
          </a:p>
          <a:p>
            <a:r>
              <a:rPr lang="en-US" dirty="0" smtClean="0"/>
              <a:t>On-site training</a:t>
            </a:r>
          </a:p>
          <a:p>
            <a:pPr lvl="1"/>
            <a:r>
              <a:rPr lang="en-US" dirty="0" smtClean="0"/>
              <a:t>Rennes? Eindhoven? …?</a:t>
            </a:r>
          </a:p>
          <a:p>
            <a:r>
              <a:rPr lang="en-US" dirty="0" smtClean="0"/>
              <a:t>Work shadowing</a:t>
            </a:r>
          </a:p>
          <a:p>
            <a:pPr lvl="1"/>
            <a:r>
              <a:rPr lang="en-US" dirty="0" smtClean="0"/>
              <a:t>The “application template” will be released soon</a:t>
            </a:r>
          </a:p>
          <a:p>
            <a:pPr lvl="1"/>
            <a:r>
              <a:rPr lang="en-US" dirty="0" smtClean="0"/>
              <a:t>A “results template” will gather the outcomes and impact</a:t>
            </a:r>
          </a:p>
          <a:p>
            <a:r>
              <a:rPr lang="en-US" dirty="0" smtClean="0"/>
              <a:t>External evaluator for the training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358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Synergies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EIP-SCC</a:t>
            </a:r>
          </a:p>
          <a:p>
            <a:r>
              <a:rPr lang="en-US" dirty="0" smtClean="0"/>
              <a:t>“Urban platforms for Europe” initiative</a:t>
            </a:r>
          </a:p>
          <a:p>
            <a:endParaRPr lang="en-US" dirty="0" smtClean="0"/>
          </a:p>
          <a:p>
            <a:r>
              <a:rPr lang="en-US" dirty="0" smtClean="0"/>
              <a:t>H2020-ICTfootprint.eu</a:t>
            </a:r>
          </a:p>
          <a:p>
            <a:endParaRPr lang="en-US" dirty="0" smtClean="0"/>
          </a:p>
          <a:p>
            <a:r>
              <a:rPr lang="en-GB" dirty="0"/>
              <a:t>Smart Cities Information System (SCIS</a:t>
            </a:r>
            <a:r>
              <a:rPr lang="en-GB" dirty="0" smtClean="0"/>
              <a:t>)</a:t>
            </a:r>
          </a:p>
          <a:p>
            <a:r>
              <a:rPr lang="en-US" dirty="0" smtClean="0"/>
              <a:t>H2020-“lighthouse projects”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CEN/CENELEC/ETSI</a:t>
            </a:r>
          </a:p>
          <a:p>
            <a:r>
              <a:rPr lang="en-US" dirty="0"/>
              <a:t>H2020-ESPRESSO</a:t>
            </a:r>
          </a:p>
          <a:p>
            <a:r>
              <a:rPr lang="en-US" dirty="0" smtClean="0"/>
              <a:t>H2020-CITYkeys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379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EU-China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7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altLang="en-US" dirty="0"/>
              <a:t>Nikolaos Kontinakis</a:t>
            </a:r>
          </a:p>
          <a:p>
            <a:r>
              <a:rPr lang="en-GB" altLang="en-US" dirty="0"/>
              <a:t>Project coordinator</a:t>
            </a:r>
          </a:p>
          <a:p>
            <a:r>
              <a:rPr lang="en-GB" altLang="en-US" dirty="0">
                <a:hlinkClick r:id="rId2"/>
              </a:rPr>
              <a:t>nikolaos.kontinakis@eurocities.eu</a:t>
            </a:r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Brussels, 19 January 2016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94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808D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808D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257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Green Digital Charter &amp; GuiDanCe update and opportunities</vt:lpstr>
      <vt:lpstr>49+1 signatories!</vt:lpstr>
      <vt:lpstr>Updated GDC text (…GDC 2.0)</vt:lpstr>
      <vt:lpstr>Next important events</vt:lpstr>
      <vt:lpstr>Publications &amp; promotion</vt:lpstr>
      <vt:lpstr>Training activities</vt:lpstr>
      <vt:lpstr>Synergies</vt:lpstr>
      <vt:lpstr>EU-China</vt:lpstr>
      <vt:lpstr>Thank you!</vt:lpstr>
    </vt:vector>
  </TitlesOfParts>
  <Company>Eurocities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GC</dc:creator>
  <cp:lastModifiedBy>Nikolaos Kontinakis</cp:lastModifiedBy>
  <cp:revision>257</cp:revision>
  <dcterms:created xsi:type="dcterms:W3CDTF">2012-06-01T10:04:59Z</dcterms:created>
  <dcterms:modified xsi:type="dcterms:W3CDTF">2016-01-18T22:48:19Z</dcterms:modified>
</cp:coreProperties>
</file>